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ill Sans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Consistent data patterns as expected from temperature and pressure sensors. Scattered data from magnetometer, light sensors. </a:t>
            </a:r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153205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431335"/>
            <a:ext cx="6400799" cy="8286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Shape 19" title="The University of Arizon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6812" y="4015014"/>
            <a:ext cx="2256971" cy="112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 descr="triangles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723" y="989546"/>
            <a:ext cx="606552" cy="8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ragraph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Shape 24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3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89" y="196091"/>
            <a:ext cx="440053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930171" y="1817064"/>
            <a:ext cx="3845858" cy="353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Font typeface="Calibri"/>
              <a:buNone/>
              <a:defRPr sz="18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950387" y="2157897"/>
            <a:ext cx="3845858" cy="14180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" name="Shape 31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3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2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89" y="196091"/>
            <a:ext cx="440053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65443" y="1713985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723271" y="1713985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1598612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1371600" y="2803672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Font typeface="Calibri"/>
              <a:buNone/>
              <a:defRPr sz="20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rPr>
              <a:t>SAMPLE HEADER</a:t>
            </a:r>
          </a:p>
        </p:txBody>
      </p:sp>
      <p:pic>
        <p:nvPicPr>
          <p:cNvPr id="40" name="Shape 40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3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89" y="196091"/>
            <a:ext cx="440053" cy="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pic" idx="2"/>
          </p:nvPr>
        </p:nvSpPr>
        <p:spPr>
          <a:xfrm>
            <a:off x="1792288" y="1187895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792288" y="4297178"/>
            <a:ext cx="5486399" cy="4008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Font typeface="Calibri"/>
              <a:buNone/>
              <a:defRPr sz="12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" name="Shape 47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3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89" y="196091"/>
            <a:ext cx="440053" cy="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aragraph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" name="Shape 52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3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89" y="196091"/>
            <a:ext cx="440053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987376" y="1664663"/>
            <a:ext cx="3377331" cy="29295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772589" y="1664663"/>
            <a:ext cx="3377331" cy="29295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4641546" y="1350987"/>
            <a:ext cx="3291625" cy="2079591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Shape 60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3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89" y="196091"/>
            <a:ext cx="440053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1209962" y="1575376"/>
            <a:ext cx="6467762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333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444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571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571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Aligned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79135" y="1109775"/>
            <a:ext cx="2255330" cy="22195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049915" y="1187895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3049915" y="4297178"/>
            <a:ext cx="5486399" cy="4008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Font typeface="Calibri"/>
              <a:buNone/>
              <a:defRPr sz="12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1597025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04850" marR="0" lvl="1" indent="-18415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47750" marR="0" lvl="2" indent="-9525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04950" marR="0" lvl="3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62150" marR="0" lvl="4" indent="-9525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47900" marR="0" lvl="5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05100" marR="0" lvl="6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62300" marR="0" lvl="7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19500" marR="0" lvl="8" indent="0" algn="ctr" rtl="0">
              <a:spcBef>
                <a:spcPts val="5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Shape 12" descr="triangle_page#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5117" y="4825555"/>
            <a:ext cx="575518" cy="317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Shape 14" descr="AZSGC Logo_300dpi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31598" y="3827700"/>
            <a:ext cx="711851" cy="11017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V_037xZGDvg" TargetMode="Externa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ctrTitle"/>
          </p:nvPr>
        </p:nvSpPr>
        <p:spPr>
          <a:xfrm>
            <a:off x="685800" y="1153205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UA ASCEND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ubTitle" idx="1"/>
          </p:nvPr>
        </p:nvSpPr>
        <p:spPr>
          <a:xfrm>
            <a:off x="1371600" y="2431315"/>
            <a:ext cx="6400800" cy="15206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2400" dirty="0"/>
              <a:t>Fall 2016 and Spring 2017 Launch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endParaRPr sz="2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1800" dirty="0">
                <a:solidFill>
                  <a:schemeClr val="lt1"/>
                </a:solidFill>
              </a:rPr>
              <a:t>Reagan </a:t>
            </a:r>
            <a:r>
              <a:rPr lang="en-US" sz="1800" dirty="0" err="1">
                <a:solidFill>
                  <a:schemeClr val="lt1"/>
                </a:solidFill>
              </a:rPr>
              <a:t>DeVoe</a:t>
            </a:r>
            <a:r>
              <a:rPr lang="en-US" sz="1800" dirty="0">
                <a:solidFill>
                  <a:schemeClr val="lt1"/>
                </a:solidFill>
              </a:rPr>
              <a:t>, Duffy Elmer, </a:t>
            </a:r>
            <a:r>
              <a:rPr lang="en-US" sz="1800" dirty="0" err="1">
                <a:solidFill>
                  <a:schemeClr val="lt1"/>
                </a:solidFill>
              </a:rPr>
              <a:t>Shobitha</a:t>
            </a:r>
            <a:r>
              <a:rPr lang="en-US" sz="1800" dirty="0">
                <a:solidFill>
                  <a:schemeClr val="lt1"/>
                </a:solidFill>
              </a:rPr>
              <a:t> </a:t>
            </a:r>
            <a:r>
              <a:rPr lang="en-US" sz="1800" dirty="0" err="1">
                <a:solidFill>
                  <a:schemeClr val="lt1"/>
                </a:solidFill>
              </a:rPr>
              <a:t>Jillela</a:t>
            </a:r>
            <a:r>
              <a:rPr lang="en-US" sz="1800" dirty="0">
                <a:solidFill>
                  <a:schemeClr val="lt1"/>
                </a:solidFill>
              </a:rPr>
              <a:t>, Alexandria Lund-</a:t>
            </a:r>
            <a:r>
              <a:rPr lang="en-US" sz="1800" dirty="0" err="1">
                <a:solidFill>
                  <a:schemeClr val="lt1"/>
                </a:solidFill>
              </a:rPr>
              <a:t>Coppage</a:t>
            </a:r>
            <a:r>
              <a:rPr lang="en-US" sz="1800" dirty="0">
                <a:solidFill>
                  <a:schemeClr val="lt1"/>
                </a:solidFill>
              </a:rPr>
              <a:t>, Cathy McIntosh, Andrew </a:t>
            </a:r>
            <a:r>
              <a:rPr lang="en-US" sz="1800" dirty="0" err="1">
                <a:solidFill>
                  <a:schemeClr val="lt1"/>
                </a:solidFill>
              </a:rPr>
              <a:t>Okonya</a:t>
            </a:r>
            <a:r>
              <a:rPr lang="en-US" sz="1800" dirty="0">
                <a:solidFill>
                  <a:schemeClr val="lt1"/>
                </a:solidFill>
              </a:rPr>
              <a:t>, </a:t>
            </a:r>
            <a:r>
              <a:rPr lang="en-US" sz="1800" dirty="0"/>
              <a:t>Joel Thibault, Steve Smith, </a:t>
            </a:r>
            <a:r>
              <a:rPr lang="en-US" sz="1800" dirty="0" err="1"/>
              <a:t>Andras</a:t>
            </a:r>
            <a:r>
              <a:rPr lang="en-US" sz="1800" dirty="0"/>
              <a:t> </a:t>
            </a:r>
            <a:r>
              <a:rPr lang="en-US" sz="1800" dirty="0" err="1"/>
              <a:t>Szep</a:t>
            </a:r>
            <a:r>
              <a:rPr lang="en-US" sz="1800" dirty="0"/>
              <a:t>, and </a:t>
            </a:r>
            <a:r>
              <a:rPr lang="en-US" sz="1800" dirty="0" err="1"/>
              <a:t>Marton</a:t>
            </a:r>
            <a:r>
              <a:rPr lang="en-US" sz="1800" dirty="0"/>
              <a:t> </a:t>
            </a:r>
            <a:r>
              <a:rPr lang="en-US" sz="1800" dirty="0" err="1"/>
              <a:t>Szep</a:t>
            </a:r>
            <a:endParaRPr lang="en-US" sz="1800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360 Camera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023" y="876400"/>
            <a:ext cx="6215951" cy="3776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Camera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132" y="1979800"/>
            <a:ext cx="4128570" cy="258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3.googleusercontent.com/-XVAJR5kikQKYMYK6HJjZlYroiTngh5WxfTq1S2kY8vn83dCFEFJexFq4Z_Z7Hxgv_i5FiCqZjJERDVyCmuixQ_0tGR6hgyiSNHys0P6XCYdNwSSBUcxlw3wE-ZhqPtemWdci_IJp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85" y="1103400"/>
            <a:ext cx="5643018" cy="352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950" y="730124"/>
            <a:ext cx="6438098" cy="401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Camera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Camera</a:t>
            </a:r>
          </a:p>
        </p:txBody>
      </p:sp>
      <p:pic>
        <p:nvPicPr>
          <p:cNvPr id="2050" name="Picture 2" descr="https://lh4.googleusercontent.com/4i4wNfQ8Ro5cVHs4AkK9SJHBgzrA7ooMCLQ0LljcqpNbmDgkU82irQNH8-dYanvDapOrmEJemo5NOYCgpSd4-YVZiSKnXa0K25oYIj5uTioXXATCa6J3DoKV8ZO4rWCJy4GmyuGIK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10" y="920520"/>
            <a:ext cx="6229458" cy="378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Camera</a:t>
            </a:r>
          </a:p>
        </p:txBody>
      </p:sp>
      <p:pic>
        <p:nvPicPr>
          <p:cNvPr id="3074" name="Picture 2" descr="https://lh4.googleusercontent.com/yJVdDux4dJf1KwUWLd0IuVstEQ4HZ6WUs1R-Mw5cbsWwnV9Yto0ucXdBH2IafkpnGMzgKFoZHdRISr7YVl2ORF4ddXsg_eOyqavzLDgZuPLIREfJozSI_JzcT4LIkE092VjbTyy-Y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83" y="1011936"/>
            <a:ext cx="5985237" cy="366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360 Camera Stabilization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754" y="892975"/>
            <a:ext cx="3602598" cy="7123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30750" y="1605275"/>
            <a:ext cx="3602700" cy="297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Masking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Feature identification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Feature matching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Rotational correction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 l="9907" t="3630" r="10194" b="9526"/>
          <a:stretch/>
        </p:blipFill>
        <p:spPr>
          <a:xfrm>
            <a:off x="4233350" y="892975"/>
            <a:ext cx="3673949" cy="368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None/>
              </a:pPr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Camera Stabilization</a:t>
            </a:r>
          </a:p>
        </p:txBody>
      </p:sp>
      <p:pic>
        <p:nvPicPr>
          <p:cNvPr id="2" name="V_037xZGDv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09178" y="1103400"/>
            <a:ext cx="4924910" cy="3693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914392" y="588098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526400" y="1937850"/>
            <a:ext cx="3703200" cy="229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Susan Brew,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Arizona Near Space Research,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NASA Space Grant,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Arizona Space Grant Consortium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52" y="1336950"/>
            <a:ext cx="4264549" cy="349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4318741" y="4882200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Payload Design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30750" y="1910075"/>
            <a:ext cx="3602700" cy="221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Design planning and CAD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Fabrication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Dynamic and Stress Analysis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897" y="1045375"/>
            <a:ext cx="3638574" cy="81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8199" y="1045375"/>
            <a:ext cx="2356548" cy="314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pic" idx="2"/>
          </p:nvPr>
        </p:nvSpPr>
        <p:spPr>
          <a:xfrm>
            <a:off x="1792288" y="1187895"/>
            <a:ext cx="54864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2000"/>
              <a:t>Fall 2016                                                   Spring 2017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None/>
              </a:pPr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Design Planning and CAD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l="8282" b="7561"/>
          <a:stretch/>
        </p:blipFill>
        <p:spPr>
          <a:xfrm>
            <a:off x="703274" y="1754975"/>
            <a:ext cx="3240751" cy="251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9325" y="1754974"/>
            <a:ext cx="3670624" cy="23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pic" idx="2"/>
          </p:nvPr>
        </p:nvSpPr>
        <p:spPr>
          <a:xfrm>
            <a:off x="268295" y="1187900"/>
            <a:ext cx="33753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2000"/>
              <a:t>Experience goals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Large component printing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Third Party Fabrication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Combination of materials</a:t>
            </a:r>
          </a:p>
          <a:p>
            <a:pPr marL="914400" lvl="1" indent="-355600" algn="l" rtl="0">
              <a:spcBef>
                <a:spcPts val="0"/>
              </a:spcBef>
              <a:buSzPct val="100000"/>
              <a:buChar char="○"/>
            </a:pPr>
            <a:r>
              <a:rPr lang="en-US" sz="2000"/>
              <a:t>ABS</a:t>
            </a:r>
          </a:p>
          <a:p>
            <a:pPr marL="914400" lvl="1" indent="-355600" algn="l" rtl="0">
              <a:spcBef>
                <a:spcPts val="0"/>
              </a:spcBef>
              <a:buSzPct val="100000"/>
              <a:buChar char="○"/>
            </a:pPr>
            <a:r>
              <a:rPr lang="en-US" sz="2000"/>
              <a:t>PLA</a:t>
            </a:r>
          </a:p>
          <a:p>
            <a:pPr marL="914400" lvl="1" indent="-355600" algn="l" rtl="0">
              <a:spcBef>
                <a:spcPts val="0"/>
              </a:spcBef>
              <a:buSzPct val="100000"/>
              <a:buChar char="○"/>
            </a:pPr>
            <a:r>
              <a:rPr lang="en-US" sz="2000"/>
              <a:t>Lexan</a:t>
            </a:r>
          </a:p>
          <a:p>
            <a:pPr marL="914400" lvl="1" indent="-355600" algn="l" rtl="0">
              <a:spcBef>
                <a:spcPts val="0"/>
              </a:spcBef>
              <a:buSzPct val="100000"/>
              <a:buChar char="○"/>
            </a:pPr>
            <a:r>
              <a:rPr lang="en-US" sz="2000"/>
              <a:t>Carbon Fiber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None/>
              </a:pPr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Fabrication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t="24402" r="4634" b="24062"/>
          <a:stretch/>
        </p:blipFill>
        <p:spPr>
          <a:xfrm>
            <a:off x="5735300" y="1612300"/>
            <a:ext cx="2722401" cy="19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3624" y="1093499"/>
            <a:ext cx="1380826" cy="184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3800" y="3209126"/>
            <a:ext cx="1664752" cy="124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2"/>
          </p:nvPr>
        </p:nvSpPr>
        <p:spPr>
          <a:xfrm>
            <a:off x="268295" y="1187900"/>
            <a:ext cx="33753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sz="2000"/>
              <a:t>Experience Objectives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Flight Dynamics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Stress Analysis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Analysis of Failures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Contingency Planning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None/>
              </a:pPr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Dynamic and Stress Analysis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t="24053" r="10936" b="9203"/>
          <a:stretch/>
        </p:blipFill>
        <p:spPr>
          <a:xfrm>
            <a:off x="3841300" y="1103399"/>
            <a:ext cx="3173015" cy="3170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pic" idx="2"/>
          </p:nvPr>
        </p:nvSpPr>
        <p:spPr>
          <a:xfrm>
            <a:off x="268295" y="1187900"/>
            <a:ext cx="3375300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Experience Objectives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Flight Dynamics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Stress Analysis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>
                <a:solidFill>
                  <a:schemeClr val="lt1"/>
                </a:solidFill>
              </a:rPr>
              <a:t>Analysis of Failures</a:t>
            </a: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-US" sz="2000"/>
              <a:t>Contingency Planning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 rtl="0">
                <a:spcBef>
                  <a:spcPts val="0"/>
                </a:spcBef>
                <a:buNone/>
              </a:pPr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Dynamic and Stress Analysis</a:t>
            </a: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0699" y="1038125"/>
            <a:ext cx="4868224" cy="35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15" cy="2612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2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Data Analysis</a:t>
            </a:r>
          </a:p>
        </p:txBody>
      </p:sp>
      <p:pic>
        <p:nvPicPr>
          <p:cNvPr id="133" name="Shape 133" descr="TempVsAl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181" y="1151799"/>
            <a:ext cx="3900118" cy="2925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404493" y="1151810"/>
            <a:ext cx="3599400" cy="297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Data collected from November 2016 flight. Science payload included: </a:t>
            </a:r>
          </a:p>
          <a:p>
            <a:pPr marL="704850" marR="0" lvl="1" indent="-28575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1600"/>
              <a:t>Accelerometer, magnetometer, gyroscope.</a:t>
            </a:r>
          </a:p>
          <a:p>
            <a:pPr marL="704850" marR="0" lvl="1" indent="-28575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1600"/>
              <a:t>Temperature, pressure, humidity sensors.</a:t>
            </a:r>
          </a:p>
          <a:p>
            <a:pPr marL="704850" marR="0" lvl="1" indent="-28575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1600"/>
              <a:t>Infrared, ultraviolet, visible light sensors.</a:t>
            </a:r>
          </a:p>
          <a:p>
            <a:pPr marR="0" lvl="0" algn="l" rtl="0">
              <a:spcBef>
                <a:spcPts val="700"/>
              </a:spcBef>
              <a:spcAft>
                <a:spcPts val="0"/>
              </a:spcAft>
              <a:buNone/>
            </a:pP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Data Analysis</a:t>
            </a:r>
          </a:p>
        </p:txBody>
      </p:sp>
      <p:pic>
        <p:nvPicPr>
          <p:cNvPr id="142" name="Shape 142" descr="PresVsAl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700" y="1210487"/>
            <a:ext cx="3660175" cy="274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HumidVsAl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49" y="1210478"/>
            <a:ext cx="3630100" cy="272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4315389" y="4882201"/>
            <a:ext cx="505500" cy="261300"/>
          </a:xfrm>
          <a:prstGeom prst="rect">
            <a:avLst/>
          </a:prstGeom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bg1"/>
                </a:solidFill>
              </a:rPr>
              <a:pPr lvl="0" algn="ctr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Camera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94100" y="985525"/>
            <a:ext cx="4139100" cy="377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Full 360° horizontal x 240° vertical field of view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4K: 2880 x 2880 @ 30FPS Max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Accelerometer, E-Compass, Non-Assisted GPS, Gyroscope, Microphone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Up to 1.5 hours battery life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~172g weight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Dust &amp; shock resistant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Internal 64GB storage</a:t>
            </a:r>
          </a:p>
          <a:p>
            <a:pPr marR="0" lvl="0" algn="l" rtl="0">
              <a:spcBef>
                <a:spcPts val="70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718" y="883275"/>
            <a:ext cx="4522487" cy="2888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280</Words>
  <Application>Microsoft Office PowerPoint</Application>
  <PresentationFormat>On-screen Show (16:9)</PresentationFormat>
  <Paragraphs>96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Calibri</vt:lpstr>
      <vt:lpstr>Gill Sans</vt:lpstr>
      <vt:lpstr>Default - Title Slide</vt:lpstr>
      <vt:lpstr>UA ASCEND</vt:lpstr>
      <vt:lpstr>Payload Design</vt:lpstr>
      <vt:lpstr>Design Planning and CAD</vt:lpstr>
      <vt:lpstr>Fabrication</vt:lpstr>
      <vt:lpstr>Dynamic and Stress Analysis</vt:lpstr>
      <vt:lpstr>Dynamic and Stress Analysis</vt:lpstr>
      <vt:lpstr>Data Analysis</vt:lpstr>
      <vt:lpstr>Data Analysis</vt:lpstr>
      <vt:lpstr>360 Camera</vt:lpstr>
      <vt:lpstr>360 Camera</vt:lpstr>
      <vt:lpstr>360 Camera</vt:lpstr>
      <vt:lpstr>360 Camera</vt:lpstr>
      <vt:lpstr>360 Camera</vt:lpstr>
      <vt:lpstr>360 Camera</vt:lpstr>
      <vt:lpstr>360 Camera Stabilization</vt:lpstr>
      <vt:lpstr>360 Camera Stabilization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ASCEND</dc:title>
  <cp:lastModifiedBy>Cathy McIntosh</cp:lastModifiedBy>
  <cp:revision>5</cp:revision>
  <dcterms:modified xsi:type="dcterms:W3CDTF">2017-04-15T04:54:45Z</dcterms:modified>
</cp:coreProperties>
</file>